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4"/>
  </p:notesMasterIdLst>
  <p:sldIdLst>
    <p:sldId id="256" r:id="rId2"/>
    <p:sldId id="257" r:id="rId3"/>
    <p:sldId id="266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65" r:id="rId14"/>
    <p:sldId id="268" r:id="rId15"/>
    <p:sldId id="273" r:id="rId16"/>
    <p:sldId id="274" r:id="rId17"/>
    <p:sldId id="275" r:id="rId18"/>
    <p:sldId id="278" r:id="rId19"/>
    <p:sldId id="279" r:id="rId20"/>
    <p:sldId id="277" r:id="rId21"/>
    <p:sldId id="276" r:id="rId22"/>
    <p:sldId id="267" r:id="rId23"/>
  </p:sldIdLst>
  <p:sldSz cx="14630400" cy="8229600"/>
  <p:notesSz cx="8229600" cy="14630400"/>
  <p:embeddedFontLst>
    <p:embeddedFont>
      <p:font typeface="Nunito" pitchFamily="2" charset="0"/>
      <p:regular r:id="rId25"/>
      <p:bold r:id="rId26"/>
      <p:italic r:id="rId27"/>
      <p:boldItalic r:id="rId28"/>
    </p:embeddedFont>
    <p:embeddedFont>
      <p:font typeface="PT Sans" panose="020B05030202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22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ublication/343573483_Long-Range_Wireless_Networks_for_Environmental_Monitoring_A_Review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B7DA73F-1FFF-5C1A-3E8F-DDCE1048EFF3}"/>
              </a:ext>
            </a:extLst>
          </p:cNvPr>
          <p:cNvSpPr/>
          <p:nvPr/>
        </p:nvSpPr>
        <p:spPr>
          <a:xfrm>
            <a:off x="-619760" y="9144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19" name="Google Shape;19;p3"/>
          <p:cNvSpPr/>
          <p:nvPr/>
        </p:nvSpPr>
        <p:spPr>
          <a:xfrm>
            <a:off x="833198" y="1429226"/>
            <a:ext cx="10149761" cy="366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Nunito"/>
              <a:buNone/>
            </a:pPr>
            <a:r>
              <a:rPr lang="en-US" sz="5249" b="1" i="0" u="none" strike="noStrike" cap="none" dirty="0" err="1">
                <a:solidFill>
                  <a:srgbClr val="FFFFFF"/>
                </a:solidFill>
                <a:latin typeface="PT Sans" panose="020B0503020203020204" pitchFamily="34" charset="0"/>
                <a:ea typeface="STCaiyun" panose="02010800040101010101" pitchFamily="2" charset="-122"/>
                <a:cs typeface="Nunito"/>
                <a:sym typeface="Nunito"/>
              </a:rPr>
              <a:t>EcoLink</a:t>
            </a:r>
            <a:r>
              <a:rPr lang="en-US" sz="5249" b="1" i="0" u="none" strike="noStrike" cap="none" dirty="0">
                <a:solidFill>
                  <a:srgbClr val="FFFFFF"/>
                </a:solidFill>
                <a:latin typeface="PT Sans" panose="020B0503020203020204" pitchFamily="34" charset="0"/>
                <a:ea typeface="STCaiyun" panose="02010800040101010101" pitchFamily="2" charset="-122"/>
                <a:cs typeface="Nunito"/>
                <a:sym typeface="Nunito"/>
              </a:rPr>
              <a:t>: Smart Environmental Monitoring System </a:t>
            </a:r>
          </a:p>
          <a:p>
            <a:pPr marL="0" marR="0" lvl="0" indent="0" algn="ctr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Nunito"/>
              <a:buNone/>
            </a:pPr>
            <a:endParaRPr lang="en-US" sz="5249" b="1" i="0" u="none" strike="noStrike" cap="none" dirty="0">
              <a:solidFill>
                <a:srgbClr val="FFFFFF"/>
              </a:solidFill>
              <a:latin typeface="PT Sans" panose="020B0503020203020204" pitchFamily="34" charset="0"/>
              <a:ea typeface="STCaiyun" panose="02010800040101010101" pitchFamily="2" charset="-122"/>
              <a:cs typeface="Nunito"/>
              <a:sym typeface="Nunito"/>
            </a:endParaRPr>
          </a:p>
          <a:p>
            <a:pPr marL="0" marR="0" lvl="0" indent="0" algn="ctr" rtl="0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Nunito"/>
              <a:buNone/>
            </a:pPr>
            <a:r>
              <a:rPr lang="en-US" sz="5249" b="1" i="0" u="none" strike="noStrike" cap="none" dirty="0">
                <a:solidFill>
                  <a:srgbClr val="FFFFFF"/>
                </a:solidFill>
                <a:latin typeface="PT Sans" panose="020B0503020203020204" pitchFamily="34" charset="0"/>
                <a:ea typeface="STCaiyun" panose="02010800040101010101" pitchFamily="2" charset="-122"/>
                <a:cs typeface="Nunito"/>
                <a:sym typeface="Nunito"/>
              </a:rPr>
              <a:t>Team: </a:t>
            </a:r>
            <a:r>
              <a:rPr lang="en-US" sz="5249" b="1" i="0" u="none" strike="noStrike" cap="none" dirty="0" err="1">
                <a:solidFill>
                  <a:srgbClr val="FFFFFF"/>
                </a:solidFill>
                <a:latin typeface="PT Sans" panose="020B0503020203020204" pitchFamily="34" charset="0"/>
                <a:ea typeface="STCaiyun" panose="02010800040101010101" pitchFamily="2" charset="-122"/>
                <a:cs typeface="Nunito"/>
                <a:sym typeface="Nunito"/>
              </a:rPr>
              <a:t>Ardubots</a:t>
            </a:r>
            <a:endParaRPr sz="5249" b="0" i="0" u="none" strike="noStrike" cap="none" dirty="0">
              <a:solidFill>
                <a:schemeClr val="dk1"/>
              </a:solidFill>
              <a:latin typeface="PT Sans" panose="020B0503020203020204" pitchFamily="34" charset="0"/>
              <a:ea typeface="STCaiyun" panose="02010800040101010101" pitchFamily="2" charset="-122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33198" y="5581105"/>
            <a:ext cx="5264245" cy="193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PT Sans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Presented By:</a:t>
            </a:r>
          </a:p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PT Sans"/>
              <a:buNone/>
            </a:pPr>
            <a:r>
              <a:rPr lang="en-US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Lal Awnish Nath Sahdeo</a:t>
            </a:r>
            <a:endParaRPr lang="en-IN" sz="2187" b="1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PT Sans"/>
              <a:buNone/>
            </a:pPr>
            <a:r>
              <a:rPr lang="en-IN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Gaurang </a:t>
            </a:r>
            <a:r>
              <a:rPr lang="en-IN" sz="2187" b="1" dirty="0" err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Jadoun</a:t>
            </a:r>
            <a:br>
              <a:rPr lang="en-IN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IN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Aryan Jaiswal</a:t>
            </a:r>
            <a:br>
              <a:rPr lang="en-IN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IN" sz="2187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Amogh Dixit</a:t>
            </a:r>
            <a:endParaRPr lang="en-US" sz="2187" b="1" i="0" u="none" strike="noStrike" cap="none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B33BC23-46D6-1D17-AD59-A1041957A49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159" name="Google Shape;159;p10"/>
          <p:cNvSpPr/>
          <p:nvPr/>
        </p:nvSpPr>
        <p:spPr>
          <a:xfrm>
            <a:off x="2416373" y="603290"/>
            <a:ext cx="9797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14"/>
              <a:buFont typeface="Nunito"/>
              <a:buNone/>
            </a:pPr>
            <a:r>
              <a:rPr lang="en-US" sz="431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Future of long range wireless environmental monitoring</a:t>
            </a:r>
            <a:endParaRPr sz="431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9461" y="2411254"/>
            <a:ext cx="1212413" cy="12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/>
          <p:nvPr/>
        </p:nvSpPr>
        <p:spPr>
          <a:xfrm>
            <a:off x="4783336" y="2979896"/>
            <a:ext cx="16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57"/>
              <a:buFont typeface="Nunito"/>
              <a:buNone/>
            </a:pPr>
            <a:r>
              <a:rPr lang="en-US" sz="2157" b="1" i="0" u="none" strike="noStrike" cap="non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215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5668079" y="2240104"/>
            <a:ext cx="36831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57"/>
              <a:buFont typeface="Nunito"/>
              <a:buNone/>
            </a:pPr>
            <a:r>
              <a:rPr lang="en-US" sz="2157" b="1" i="0" u="none" strike="noStrike" cap="none" dirty="0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Advanced Sensor Technology</a:t>
            </a:r>
            <a:endParaRPr sz="215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5668079" y="2956909"/>
            <a:ext cx="4149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6"/>
              <a:buFont typeface="PT Sans"/>
              <a:buNone/>
            </a:pPr>
            <a:r>
              <a:rPr lang="en-US" sz="1726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Enhanced sensors for precise data collection</a:t>
            </a:r>
            <a:endParaRPr sz="172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5526643" y="3688378"/>
            <a:ext cx="6632400" cy="138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195" y="3728680"/>
            <a:ext cx="2424827" cy="12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/>
          <p:nvPr/>
        </p:nvSpPr>
        <p:spPr>
          <a:xfrm>
            <a:off x="4783336" y="4140875"/>
            <a:ext cx="16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57"/>
              <a:buFont typeface="Nunito"/>
              <a:buNone/>
            </a:pPr>
            <a:r>
              <a:rPr lang="en-US" sz="2157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215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6297097" y="3696637"/>
            <a:ext cx="36438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57"/>
              <a:buFont typeface="Nunito"/>
              <a:buNone/>
            </a:pPr>
            <a:r>
              <a:rPr lang="en-US" sz="2157" b="1" i="0" u="none" strike="noStrike" cap="none" dirty="0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Machine Learning Integration</a:t>
            </a:r>
            <a:endParaRPr sz="215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6297097" y="4421624"/>
            <a:ext cx="3890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6"/>
              <a:buFont typeface="PT Sans"/>
              <a:buNone/>
            </a:pPr>
            <a:r>
              <a:rPr lang="en-US" sz="1726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AI-driven analytics for actionable insights</a:t>
            </a:r>
            <a:endParaRPr sz="172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6132790" y="5005804"/>
            <a:ext cx="6026400" cy="13800"/>
          </a:xfrm>
          <a:prstGeom prst="rect">
            <a:avLst/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7048" y="5046107"/>
            <a:ext cx="3637239" cy="12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/>
          <p:nvPr/>
        </p:nvSpPr>
        <p:spPr>
          <a:xfrm>
            <a:off x="4783336" y="5458301"/>
            <a:ext cx="16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57"/>
              <a:buFont typeface="Nunito"/>
              <a:buNone/>
            </a:pPr>
            <a:r>
              <a:rPr lang="en-US" sz="2157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215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6903363" y="4959594"/>
            <a:ext cx="35826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57"/>
              <a:buFont typeface="Nunito"/>
              <a:buNone/>
            </a:pPr>
            <a:r>
              <a:rPr lang="en-US" sz="2157" b="1" i="0" u="none" strike="noStrike" cap="none" dirty="0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Real-time Data Visualization</a:t>
            </a:r>
            <a:endParaRPr sz="215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6903363" y="5623158"/>
            <a:ext cx="4297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6"/>
              <a:buFont typeface="PT Sans"/>
              <a:buNone/>
            </a:pPr>
            <a:r>
              <a:rPr lang="en-US" sz="1726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Interactive dashboards for immediate analysis</a:t>
            </a:r>
            <a:endParaRPr sz="172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6739057" y="6323231"/>
            <a:ext cx="5420100" cy="13800"/>
          </a:xfrm>
          <a:prstGeom prst="rect">
            <a:avLst/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0781" y="6363533"/>
            <a:ext cx="4849773" cy="12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/>
          <p:nvPr/>
        </p:nvSpPr>
        <p:spPr>
          <a:xfrm>
            <a:off x="4783455" y="6775728"/>
            <a:ext cx="164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57"/>
              <a:buFont typeface="Nunito"/>
              <a:buNone/>
            </a:pPr>
            <a:r>
              <a:rPr lang="en-US" sz="2157" b="1" i="0" u="none" strike="noStrike" cap="non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 sz="215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7509629" y="6295122"/>
            <a:ext cx="35724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57"/>
              <a:buFont typeface="Nunito"/>
              <a:buNone/>
            </a:pPr>
            <a:r>
              <a:rPr lang="en-US" sz="2157" b="1" i="0" u="none" strike="noStrike" cap="none" dirty="0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Enhanced Security Measures</a:t>
            </a:r>
            <a:endParaRPr sz="215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7509629" y="6958686"/>
            <a:ext cx="4043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6"/>
              <a:buFont typeface="PT Sans"/>
              <a:buNone/>
            </a:pPr>
            <a:r>
              <a:rPr lang="en-US" sz="1726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Robust encryption and protection protocols</a:t>
            </a:r>
            <a:endParaRPr sz="172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C9953A00-AEF4-1AA2-BFC5-4B2532ED15C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186" name="Google Shape;186;p11"/>
          <p:cNvSpPr/>
          <p:nvPr/>
        </p:nvSpPr>
        <p:spPr>
          <a:xfrm>
            <a:off x="2678906" y="570309"/>
            <a:ext cx="92724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83"/>
              <a:buFont typeface="Nunito"/>
              <a:buNone/>
            </a:pPr>
            <a:r>
              <a:rPr lang="en-US" sz="4083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considerations when selecting long range wireless networking for environmental monitoring</a:t>
            </a:r>
            <a:endParaRPr sz="408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2678906" y="2929295"/>
            <a:ext cx="9272400" cy="4730100"/>
          </a:xfrm>
          <a:prstGeom prst="roundRect">
            <a:avLst>
              <a:gd name="adj" fmla="val 7893"/>
            </a:avLst>
          </a:prstGeom>
          <a:solidFill>
            <a:srgbClr val="00002E"/>
          </a:solidFill>
          <a:ln w="45700" cap="flat" cmpd="sng">
            <a:solidFill>
              <a:srgbClr val="2626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0CD400-8232-8535-0AE3-1897B2DF9D7E}"/>
              </a:ext>
            </a:extLst>
          </p:cNvPr>
          <p:cNvGrpSpPr/>
          <p:nvPr/>
        </p:nvGrpSpPr>
        <p:grpSpPr>
          <a:xfrm>
            <a:off x="2932152" y="3107055"/>
            <a:ext cx="8766065" cy="4374540"/>
            <a:chOff x="2932152" y="3107055"/>
            <a:chExt cx="8766065" cy="4374540"/>
          </a:xfrm>
        </p:grpSpPr>
        <p:sp>
          <p:nvSpPr>
            <p:cNvPr id="188" name="Google Shape;188;p11"/>
            <p:cNvSpPr/>
            <p:nvPr/>
          </p:nvSpPr>
          <p:spPr>
            <a:xfrm>
              <a:off x="2932152" y="3107055"/>
              <a:ext cx="417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Range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7526417" y="3107055"/>
              <a:ext cx="41718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Consider the required distance the data needs to travel.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932152" y="4034790"/>
              <a:ext cx="417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Battery Life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7526417" y="4034790"/>
              <a:ext cx="41718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Evaluate the power consumption and lifespan of sensor batteries.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2932152" y="4962525"/>
              <a:ext cx="417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Data Rate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7526417" y="4962525"/>
              <a:ext cx="41718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Assess the frequency and volume of data transmission.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2932152" y="5890260"/>
              <a:ext cx="417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Interference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7526417" y="5890260"/>
              <a:ext cx="41718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Understand potential sources of radio frequency interference.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932152" y="6817995"/>
              <a:ext cx="4171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Scalability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7526417" y="6817995"/>
              <a:ext cx="4171800" cy="6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6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33"/>
                <a:buFont typeface="PT Sans"/>
                <a:buNone/>
              </a:pPr>
              <a:r>
                <a:rPr lang="en-US" sz="1633" b="0" i="0" u="none" strike="noStrike" cap="none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rPr>
                <a:t>Plan for the ability to expand the network as needed.</a:t>
              </a:r>
              <a:endPara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244685"/>
            <a:ext cx="5054322" cy="374022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298"/>
            <a:ext cx="406634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Block Diagrams</a:t>
            </a:r>
            <a:endParaRPr lang="en-US" sz="320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24265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Sensors</a:t>
            </a:r>
            <a:endParaRPr lang="en-US" sz="1601" dirty="0"/>
          </a:p>
        </p:txBody>
      </p:sp>
      <p:sp>
        <p:nvSpPr>
          <p:cNvPr id="9" name="Text 3"/>
          <p:cNvSpPr/>
          <p:nvPr/>
        </p:nvSpPr>
        <p:spPr>
          <a:xfrm>
            <a:off x="604837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Collect data from the environment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000137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</a:t>
            </a:r>
            <a:endParaRPr lang="en-US" sz="1601" dirty="0"/>
          </a:p>
        </p:txBody>
      </p:sp>
      <p:sp>
        <p:nvSpPr>
          <p:cNvPr id="12" name="Text 5"/>
          <p:cNvSpPr/>
          <p:nvPr/>
        </p:nvSpPr>
        <p:spPr>
          <a:xfrm>
            <a:off x="604837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Connects sensors, gateways, and the central system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4757618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Platform</a:t>
            </a:r>
            <a:endParaRPr lang="en-US" sz="1601" dirty="0"/>
          </a:p>
        </p:txBody>
      </p:sp>
      <p:sp>
        <p:nvSpPr>
          <p:cNvPr id="15" name="Text 7"/>
          <p:cNvSpPr/>
          <p:nvPr/>
        </p:nvSpPr>
        <p:spPr>
          <a:xfrm>
            <a:off x="604837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and processes data, providing insights and analytics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6515100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Central System</a:t>
            </a:r>
            <a:endParaRPr lang="en-US" sz="1601" dirty="0"/>
          </a:p>
        </p:txBody>
      </p:sp>
      <p:sp>
        <p:nvSpPr>
          <p:cNvPr id="18" name="Text 9"/>
          <p:cNvSpPr/>
          <p:nvPr/>
        </p:nvSpPr>
        <p:spPr>
          <a:xfrm>
            <a:off x="604837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the network and displays real-time data</a:t>
            </a:r>
            <a:endParaRPr lang="en-US" sz="136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F7A50CE4-2B09-CA21-8393-A5B5DB8F11A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203" name="Google Shape;203;p12"/>
          <p:cNvSpPr/>
          <p:nvPr/>
        </p:nvSpPr>
        <p:spPr>
          <a:xfrm>
            <a:off x="2703790" y="5172789"/>
            <a:ext cx="9578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Char char="•"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Future advancements will drive efficiency and accuracy in environmental monitoring.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520097-6AE5-C46E-7B67-D8B2BD22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7" y="863600"/>
            <a:ext cx="8670705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BE173ACD-CE8C-7095-9395-D41366F53F9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03" name="Google Shape;203;p12"/>
          <p:cNvSpPr/>
          <p:nvPr/>
        </p:nvSpPr>
        <p:spPr>
          <a:xfrm>
            <a:off x="2703790" y="5172789"/>
            <a:ext cx="9578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Char char="•"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Future advancements will drive efficiency and accuracy in environmental monitoring.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525A3-8DDF-DB97-FBD0-226EE0BA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2" y="863600"/>
            <a:ext cx="8323575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5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89213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Scope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111931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882872"/>
            <a:ext cx="3984069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Drones for Data Collection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757267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Drones equipped with sensors can provide aerial data for environmental monitoring.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111931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882872"/>
            <a:ext cx="3984069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Artificial Intelligence for Data Analysis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757267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analyze vast datasets to identify patterns and trends, providing deeper insights into environmental changes.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111931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882872"/>
            <a:ext cx="398418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Networking Technologies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757267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Emerging technologies like 5G and satellite internet will enhance connectivity and data transmission.</a:t>
            </a:r>
            <a:endParaRPr lang="en-US" sz="194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477083"/>
            <a:ext cx="4869061" cy="72753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199442"/>
            <a:ext cx="614303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Reference Papers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864037" y="3295769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Further reading on long range wireless networking for environmental monitoring.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1258967" y="4363522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Reference 1: </a:t>
            </a:r>
            <a:r>
              <a:rPr lang="en-US" sz="1944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Long-Range Wireless Networks for Environmental Monitoring: A Review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258967" y="5239941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Reference 2: Long-Range Wireless Sensor Networks for Precision Agriculture: A Comprehensive Review</a:t>
            </a:r>
            <a:endParaRPr lang="en-US" sz="194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24A83F2-F3C7-AF43-C753-6DA96372EA6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18445-EE2C-DBB1-49A5-C472FD72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73" y="0"/>
            <a:ext cx="58222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F5C96302-9853-5DC0-CE44-2E16FB97D8A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7B812-3B18-1815-C2B5-2C1C3B68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46" y="0"/>
            <a:ext cx="582030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084D200-329A-AFD6-62BD-F9B599819D5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EAB26-F9BE-4D43-9980-58A557D1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46" y="0"/>
            <a:ext cx="582030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3CC248B2-0F35-D4F7-D593-773352CACFE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31" name="Google Shape;31;p4"/>
          <p:cNvSpPr/>
          <p:nvPr/>
        </p:nvSpPr>
        <p:spPr>
          <a:xfrm>
            <a:off x="2348389" y="943451"/>
            <a:ext cx="9933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List Of Contents: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8;p5">
            <a:extLst>
              <a:ext uri="{FF2B5EF4-FFF2-40B4-BE49-F238E27FC236}">
                <a16:creationId xmlns:a16="http://schemas.microsoft.com/office/drawing/2014/main" id="{E52F31E0-EA9F-6178-2535-87B4E651A7D4}"/>
              </a:ext>
            </a:extLst>
          </p:cNvPr>
          <p:cNvSpPr/>
          <p:nvPr/>
        </p:nvSpPr>
        <p:spPr>
          <a:xfrm>
            <a:off x="2348388" y="2009650"/>
            <a:ext cx="9933600" cy="210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Why this particular topic?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Methodologies, logic and components used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Description of the project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Future scope (Feasible or Non Feasible)</a:t>
            </a: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lang="en-US" sz="240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Arial" panose="020B0604020202020204" pitchFamily="34" charset="0"/>
              <a:buChar char="•"/>
            </a:pPr>
            <a:endParaRPr sz="240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C440B7A-62C6-3D08-E8A7-D8D3D5A499C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F23C48-3EC1-0642-BA00-5236361F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46" y="0"/>
            <a:ext cx="582030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BC8D54E-FE35-4CB2-F263-CFCEEFE57C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0E6FC-1DD3-2F66-F419-8B9FE84E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46" y="0"/>
            <a:ext cx="582030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3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F6A78965-3C69-61AC-59D1-BF0EE9FF595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206" name="Google Shape;206;p12"/>
          <p:cNvSpPr/>
          <p:nvPr/>
        </p:nvSpPr>
        <p:spPr>
          <a:xfrm>
            <a:off x="3460190" y="3470431"/>
            <a:ext cx="771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IN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Thank You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36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37F40A8-FC21-9C93-E715-01FD3EBA8F7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31" name="Google Shape;31;p4"/>
          <p:cNvSpPr/>
          <p:nvPr/>
        </p:nvSpPr>
        <p:spPr>
          <a:xfrm>
            <a:off x="2348389" y="943451"/>
            <a:ext cx="99336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Advantages of long range wireless networking for environmental monitoring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2348389" y="3644503"/>
            <a:ext cx="499800" cy="499800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2498288" y="3686175"/>
            <a:ext cx="200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624"/>
              <a:buFont typeface="Nunito"/>
              <a:buNone/>
            </a:pPr>
            <a:r>
              <a:rPr lang="en-US" sz="2624" b="1" i="0" u="none" strike="noStrike" cap="non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3070503" y="372082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Remote Accessibility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3070503" y="4487132"/>
            <a:ext cx="4355782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9942"/>
              </a:lnSpc>
              <a:buClr>
                <a:srgbClr val="FFFFFF"/>
              </a:buClr>
              <a:buSzPts val="1750"/>
            </a:pPr>
            <a:r>
              <a:rPr lang="en-US" sz="1750">
                <a:solidFill>
                  <a:srgbClr val="FFFFFF"/>
                </a:solidFill>
                <a:latin typeface="PT Sans"/>
                <a:ea typeface="Calibri"/>
                <a:cs typeface="Calibri"/>
              </a:rPr>
              <a:t>Long-range wireless networking enables remote access to environmental data, allowing monitoring from distant locations.</a:t>
            </a:r>
            <a:endParaRPr lang="en-US"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7426285" y="3644503"/>
            <a:ext cx="499800" cy="499800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576185" y="3686175"/>
            <a:ext cx="200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624"/>
              <a:buFont typeface="Nunito"/>
              <a:buNone/>
            </a:pPr>
            <a:r>
              <a:rPr lang="en-US" sz="2624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148399" y="372082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Cost-Efficiency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8148399" y="4201239"/>
            <a:ext cx="41337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Eliminates the need for extensive cabling infrastructure, reducing installation and maintenance costs.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2348389" y="5663208"/>
            <a:ext cx="499800" cy="499800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2498288" y="5704880"/>
            <a:ext cx="200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624"/>
              <a:buFont typeface="Nunito"/>
              <a:buNone/>
            </a:pPr>
            <a:r>
              <a:rPr lang="en-US" sz="2624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3070503" y="573952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Real-Time Monitoring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3070503" y="6615713"/>
            <a:ext cx="4355782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Provides real-time data collection, analysis, and alerts, enhancing response time to environmental changes.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7426285" y="5663208"/>
            <a:ext cx="499800" cy="499800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7576185" y="5704880"/>
            <a:ext cx="200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624"/>
              <a:buFont typeface="Nunito"/>
              <a:buNone/>
            </a:pPr>
            <a:r>
              <a:rPr lang="en-US" sz="2624" b="1" i="0" u="none" strike="noStrike" cap="non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8148399" y="573952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87"/>
              <a:buFont typeface="Nunito"/>
              <a:buNone/>
            </a:pPr>
            <a:r>
              <a:rPr lang="en-US" sz="2150" b="1">
                <a:solidFill>
                  <a:srgbClr val="48A8E2"/>
                </a:solidFill>
                <a:latin typeface="Nunito"/>
                <a:ea typeface="Calibri"/>
                <a:cs typeface="Calibri"/>
              </a:rPr>
              <a:t>Scalability</a:t>
            </a:r>
            <a:endParaRPr lang="en-US" sz="215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8148399" y="6219944"/>
            <a:ext cx="41337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Allows easy expansion of monitoring networks to cover larger geographic areas for comprehensive data collection.</a:t>
            </a:r>
            <a:endParaRPr lang="en-US"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13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86" y="2326838"/>
            <a:ext cx="4949309" cy="35759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8399" y="935950"/>
            <a:ext cx="7640003" cy="1263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76"/>
              </a:lnSpc>
              <a:buNone/>
            </a:pPr>
            <a:r>
              <a:rPr lang="en-US" sz="39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Sensor Integration and Data Collection</a:t>
            </a:r>
            <a:endParaRPr lang="en-US" sz="3981" dirty="0"/>
          </a:p>
        </p:txBody>
      </p:sp>
      <p:sp>
        <p:nvSpPr>
          <p:cNvPr id="7" name="Shape 2"/>
          <p:cNvSpPr/>
          <p:nvPr/>
        </p:nvSpPr>
        <p:spPr>
          <a:xfrm>
            <a:off x="6545342" y="2521863"/>
            <a:ext cx="30480" cy="4771668"/>
          </a:xfrm>
          <a:prstGeom prst="roundRect">
            <a:avLst>
              <a:gd name="adj" fmla="val 105737"/>
            </a:avLst>
          </a:prstGeom>
          <a:solidFill>
            <a:srgbClr val="49606E"/>
          </a:solidFill>
          <a:ln/>
        </p:spPr>
      </p:sp>
      <p:sp>
        <p:nvSpPr>
          <p:cNvPr id="8" name="Shape 3"/>
          <p:cNvSpPr/>
          <p:nvPr/>
        </p:nvSpPr>
        <p:spPr>
          <a:xfrm>
            <a:off x="6771799" y="2990017"/>
            <a:ext cx="751999" cy="30480"/>
          </a:xfrm>
          <a:prstGeom prst="roundRect">
            <a:avLst>
              <a:gd name="adj" fmla="val 105737"/>
            </a:avLst>
          </a:prstGeom>
          <a:solidFill>
            <a:srgbClr val="49606E"/>
          </a:solidFill>
          <a:ln/>
        </p:spPr>
      </p:sp>
      <p:sp>
        <p:nvSpPr>
          <p:cNvPr id="9" name="Shape 4"/>
          <p:cNvSpPr/>
          <p:nvPr/>
        </p:nvSpPr>
        <p:spPr>
          <a:xfrm>
            <a:off x="6318885" y="2763560"/>
            <a:ext cx="483394" cy="4833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0" name="Text 5"/>
          <p:cNvSpPr/>
          <p:nvPr/>
        </p:nvSpPr>
        <p:spPr>
          <a:xfrm>
            <a:off x="6489144" y="2853571"/>
            <a:ext cx="142875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88" dirty="0"/>
          </a:p>
        </p:txBody>
      </p:sp>
      <p:sp>
        <p:nvSpPr>
          <p:cNvPr id="11" name="Text 6"/>
          <p:cNvSpPr/>
          <p:nvPr/>
        </p:nvSpPr>
        <p:spPr>
          <a:xfrm>
            <a:off x="7742277" y="2736652"/>
            <a:ext cx="2960370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9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Sensor Deployment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7742277" y="3181350"/>
            <a:ext cx="6136124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7"/>
              </a:lnSpc>
              <a:buNone/>
            </a:pPr>
            <a:r>
              <a:rPr lang="en-US" sz="169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Sensors are strategically placed in the environment to collect data.</a:t>
            </a:r>
            <a:endParaRPr lang="en-US" sz="1692" dirty="0"/>
          </a:p>
        </p:txBody>
      </p:sp>
      <p:sp>
        <p:nvSpPr>
          <p:cNvPr id="13" name="Shape 8"/>
          <p:cNvSpPr/>
          <p:nvPr/>
        </p:nvSpPr>
        <p:spPr>
          <a:xfrm>
            <a:off x="6771799" y="4422934"/>
            <a:ext cx="751999" cy="30480"/>
          </a:xfrm>
          <a:prstGeom prst="roundRect">
            <a:avLst>
              <a:gd name="adj" fmla="val 105737"/>
            </a:avLst>
          </a:prstGeom>
          <a:solidFill>
            <a:srgbClr val="49606E"/>
          </a:solidFill>
          <a:ln/>
        </p:spPr>
      </p:sp>
      <p:sp>
        <p:nvSpPr>
          <p:cNvPr id="14" name="Shape 9"/>
          <p:cNvSpPr/>
          <p:nvPr/>
        </p:nvSpPr>
        <p:spPr>
          <a:xfrm>
            <a:off x="6318885" y="4196477"/>
            <a:ext cx="483394" cy="4833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5" name="Text 10"/>
          <p:cNvSpPr/>
          <p:nvPr/>
        </p:nvSpPr>
        <p:spPr>
          <a:xfrm>
            <a:off x="6440924" y="4286488"/>
            <a:ext cx="239316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88" dirty="0"/>
          </a:p>
        </p:txBody>
      </p:sp>
      <p:sp>
        <p:nvSpPr>
          <p:cNvPr id="16" name="Text 11"/>
          <p:cNvSpPr/>
          <p:nvPr/>
        </p:nvSpPr>
        <p:spPr>
          <a:xfrm>
            <a:off x="7742277" y="4169569"/>
            <a:ext cx="2527697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9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Acquisition</a:t>
            </a:r>
            <a:endParaRPr lang="en-US" sz="1990" dirty="0"/>
          </a:p>
        </p:txBody>
      </p:sp>
      <p:sp>
        <p:nvSpPr>
          <p:cNvPr id="17" name="Text 12"/>
          <p:cNvSpPr/>
          <p:nvPr/>
        </p:nvSpPr>
        <p:spPr>
          <a:xfrm>
            <a:off x="7742277" y="4614267"/>
            <a:ext cx="613612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7"/>
              </a:lnSpc>
              <a:buNone/>
            </a:pPr>
            <a:r>
              <a:rPr lang="en-US" sz="169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Sensors collect data on environmental parameters and transmit it to gateways.</a:t>
            </a:r>
            <a:endParaRPr lang="en-US" sz="1692" dirty="0"/>
          </a:p>
        </p:txBody>
      </p:sp>
      <p:sp>
        <p:nvSpPr>
          <p:cNvPr id="18" name="Shape 13"/>
          <p:cNvSpPr/>
          <p:nvPr/>
        </p:nvSpPr>
        <p:spPr>
          <a:xfrm>
            <a:off x="6771799" y="6199703"/>
            <a:ext cx="751999" cy="30480"/>
          </a:xfrm>
          <a:prstGeom prst="roundRect">
            <a:avLst>
              <a:gd name="adj" fmla="val 105737"/>
            </a:avLst>
          </a:prstGeom>
          <a:solidFill>
            <a:srgbClr val="49606E"/>
          </a:solidFill>
          <a:ln/>
        </p:spPr>
      </p:sp>
      <p:sp>
        <p:nvSpPr>
          <p:cNvPr id="19" name="Shape 14"/>
          <p:cNvSpPr/>
          <p:nvPr/>
        </p:nvSpPr>
        <p:spPr>
          <a:xfrm>
            <a:off x="6318885" y="5973247"/>
            <a:ext cx="483394" cy="48339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0" name="Text 15"/>
          <p:cNvSpPr/>
          <p:nvPr/>
        </p:nvSpPr>
        <p:spPr>
          <a:xfrm>
            <a:off x="6438662" y="6063258"/>
            <a:ext cx="243840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23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88" dirty="0"/>
          </a:p>
        </p:txBody>
      </p:sp>
      <p:sp>
        <p:nvSpPr>
          <p:cNvPr id="21" name="Text 16"/>
          <p:cNvSpPr/>
          <p:nvPr/>
        </p:nvSpPr>
        <p:spPr>
          <a:xfrm>
            <a:off x="7742277" y="5946338"/>
            <a:ext cx="2716530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9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Aggregation</a:t>
            </a:r>
            <a:endParaRPr lang="en-US" sz="1990" dirty="0"/>
          </a:p>
        </p:txBody>
      </p:sp>
      <p:sp>
        <p:nvSpPr>
          <p:cNvPr id="22" name="Text 17"/>
          <p:cNvSpPr/>
          <p:nvPr/>
        </p:nvSpPr>
        <p:spPr>
          <a:xfrm>
            <a:off x="7742277" y="6391037"/>
            <a:ext cx="6136124" cy="6877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7"/>
              </a:lnSpc>
              <a:buNone/>
            </a:pPr>
            <a:r>
              <a:rPr lang="en-US" sz="169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Gateways collect data from multiple sensors and aggregate it before transmitting it to the central system.</a:t>
            </a:r>
            <a:endParaRPr lang="en-US" sz="16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0DF1911-7219-C237-DCD3-AF7351D21D1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5" name="Google Shape;55;p5"/>
          <p:cNvSpPr/>
          <p:nvPr/>
        </p:nvSpPr>
        <p:spPr>
          <a:xfrm>
            <a:off x="2348389" y="1562695"/>
            <a:ext cx="99336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5011"/>
              </a:lnSpc>
              <a:buClr>
                <a:srgbClr val="FFFFFF"/>
              </a:buClr>
              <a:buSzPts val="4374"/>
            </a:pPr>
            <a:r>
              <a:rPr lang="en-US" sz="4350" b="1">
                <a:solidFill>
                  <a:srgbClr val="FFFFFF"/>
                </a:solidFill>
                <a:latin typeface="Nunito"/>
                <a:ea typeface="Calibri"/>
                <a:cs typeface="Calibri"/>
              </a:rPr>
              <a:t>Types of sensors used in long range wireless environmental monitoring</a:t>
            </a:r>
            <a:endParaRPr lang="en-US" sz="435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6" name="Google Shape;56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8389" y="3395782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/>
          <p:nvPr/>
        </p:nvSpPr>
        <p:spPr>
          <a:xfrm>
            <a:off x="2348389" y="4062293"/>
            <a:ext cx="22335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Temperature Sensor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2348389" y="4889897"/>
            <a:ext cx="22335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Measures environmental temperature. Used in weather monitoring and climate studies.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019" y="3395782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4915019" y="4062293"/>
            <a:ext cx="22335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Air Quality Sensor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4915019" y="4889897"/>
            <a:ext cx="22335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Detects pollutants in the air. Vital for assessing air pollution and respiratory health.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1768" y="3395782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"/>
          <p:cNvSpPr/>
          <p:nvPr/>
        </p:nvSpPr>
        <p:spPr>
          <a:xfrm>
            <a:off x="7481768" y="4062293"/>
            <a:ext cx="22335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Water Quality Sensor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7481768" y="4889897"/>
            <a:ext cx="22335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Monitors water purity and pollution levels. Essential for safeguarding aquatic ecosystems.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8399" y="3395782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/>
          <p:nvPr/>
        </p:nvSpPr>
        <p:spPr>
          <a:xfrm>
            <a:off x="10048399" y="4062293"/>
            <a:ext cx="223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Sound Sensor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0048399" y="4542711"/>
            <a:ext cx="22335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Measures noise levels. Crucial for wildlife conservation and noise pollution control.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AEE35F9-18C9-57B9-C091-25193BE4D0E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75" name="Google Shape;75;p6"/>
          <p:cNvSpPr/>
          <p:nvPr/>
        </p:nvSpPr>
        <p:spPr>
          <a:xfrm>
            <a:off x="2348389" y="703302"/>
            <a:ext cx="99336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Communication Protocols for Long Range Wireless Environmental Monitoring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2348389" y="3230761"/>
            <a:ext cx="4855800" cy="2036700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2593419" y="347579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LoRaWAN</a:t>
            </a:r>
            <a:endParaRPr sz="2187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2593419" y="3956209"/>
            <a:ext cx="436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low-power, wide-area network protocol for long-range communication in environmental sensors.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7426285" y="3230761"/>
            <a:ext cx="4855800" cy="2036700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7671316" y="347579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NB-IoT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7671316" y="3956209"/>
            <a:ext cx="436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Narrowband IoT protocol for connecting devices over long distances with low power consumption.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2348389" y="5489615"/>
            <a:ext cx="4855800" cy="2036700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2593419" y="5734645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Sigfox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2593419" y="6215062"/>
            <a:ext cx="436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 LPWAN technology known for its long-range coverage and low energy consumption.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7426285" y="5489615"/>
            <a:ext cx="4855800" cy="2036700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50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7671316" y="5734645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2187"/>
              <a:buFont typeface="Nunito"/>
              <a:buNone/>
            </a:pPr>
            <a:r>
              <a:rPr lang="en-US" sz="2187" b="1" i="0" u="none" strike="noStrike" cap="non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Weightless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7671316" y="6215062"/>
            <a:ext cx="436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wide-area wireless technology designed for long-range communication in IoT applications.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1916997-6841-3CC3-1312-B3212DC67CC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95" name="Google Shape;95;p7"/>
          <p:cNvSpPr/>
          <p:nvPr/>
        </p:nvSpPr>
        <p:spPr>
          <a:xfrm>
            <a:off x="3676055" y="448866"/>
            <a:ext cx="72783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5"/>
              <a:buFont typeface="Nunito"/>
              <a:buNone/>
            </a:pPr>
            <a:r>
              <a:rPr lang="en-US" sz="3205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Challenges in implementing long range wireless environmental monitoring</a:t>
            </a:r>
            <a:endParaRPr sz="320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3676055" y="2300288"/>
            <a:ext cx="909900" cy="937800"/>
          </a:xfrm>
          <a:prstGeom prst="roundRect">
            <a:avLst>
              <a:gd name="adj" fmla="val 32212"/>
            </a:avLst>
          </a:prstGeom>
          <a:solidFill>
            <a:srgbClr val="00002E"/>
          </a:solidFill>
          <a:ln w="15225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3854053" y="2606397"/>
            <a:ext cx="12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0049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4748570" y="2258741"/>
            <a:ext cx="2034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1"/>
              </a:lnSpc>
              <a:spcBef>
                <a:spcPts val="0"/>
              </a:spcBef>
              <a:spcAft>
                <a:spcPts val="0"/>
              </a:spcAft>
              <a:buClr>
                <a:srgbClr val="F2B42D"/>
              </a:buClr>
              <a:buSzPts val="1602"/>
              <a:buFont typeface="Nunito"/>
              <a:buNone/>
            </a:pPr>
            <a:r>
              <a:rPr lang="en-US" sz="1602" b="1" i="0" u="none" strike="noStrike" cap="none" dirty="0">
                <a:solidFill>
                  <a:srgbClr val="F2B42D"/>
                </a:solidFill>
                <a:latin typeface="Nunito"/>
                <a:ea typeface="Nunito"/>
                <a:cs typeface="Nunito"/>
                <a:sym typeface="Nunito"/>
              </a:rPr>
              <a:t>Power Management</a:t>
            </a:r>
            <a:endParaRPr sz="1602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4763953" y="2780953"/>
            <a:ext cx="4317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"/>
              <a:buFont typeface="PT Sans"/>
              <a:buNone/>
            </a:pPr>
            <a:r>
              <a:rPr lang="en-US" sz="1282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Balancing energy efficiency and continuous data transmission.</a:t>
            </a:r>
            <a:endParaRPr sz="1282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4667131" y="3230582"/>
            <a:ext cx="6205800" cy="1020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3676055" y="3319463"/>
            <a:ext cx="1819500" cy="937800"/>
          </a:xfrm>
          <a:prstGeom prst="roundRect">
            <a:avLst>
              <a:gd name="adj" fmla="val 31247"/>
            </a:avLst>
          </a:prstGeom>
          <a:solidFill>
            <a:srgbClr val="00002E"/>
          </a:solidFill>
          <a:ln w="15225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3854053" y="3625572"/>
            <a:ext cx="12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0049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5658326" y="3482221"/>
            <a:ext cx="2034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1"/>
              </a:lnSpc>
              <a:spcBef>
                <a:spcPts val="0"/>
              </a:spcBef>
              <a:spcAft>
                <a:spcPts val="0"/>
              </a:spcAft>
              <a:buClr>
                <a:srgbClr val="D7425E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D7425E"/>
                </a:solidFill>
                <a:latin typeface="Nunito"/>
                <a:ea typeface="Nunito"/>
                <a:cs typeface="Nunito"/>
                <a:sym typeface="Nunito"/>
              </a:rPr>
              <a:t>Interference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5658326" y="3834170"/>
            <a:ext cx="4888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"/>
              <a:buFont typeface="PT Sans"/>
              <a:buNone/>
            </a:pPr>
            <a:r>
              <a:rPr lang="en-US" sz="1282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Overcoming signal disruptions in remote and densely populated areas.</a:t>
            </a:r>
            <a:endParaRPr sz="128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5576888" y="4249757"/>
            <a:ext cx="5296200" cy="10200"/>
          </a:xfrm>
          <a:prstGeom prst="rect">
            <a:avLst/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3676055" y="4338638"/>
            <a:ext cx="2729400" cy="1198200"/>
          </a:xfrm>
          <a:prstGeom prst="roundRect">
            <a:avLst>
              <a:gd name="adj" fmla="val 24457"/>
            </a:avLst>
          </a:prstGeom>
          <a:solidFill>
            <a:srgbClr val="00002E"/>
          </a:solidFill>
          <a:ln w="15225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3854053" y="4775002"/>
            <a:ext cx="12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0049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6568083" y="4501396"/>
            <a:ext cx="2034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1"/>
              </a:lnSpc>
              <a:spcBef>
                <a:spcPts val="0"/>
              </a:spcBef>
              <a:spcAft>
                <a:spcPts val="0"/>
              </a:spcAft>
              <a:buClr>
                <a:srgbClr val="DD785E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DD785E"/>
                </a:solidFill>
                <a:latin typeface="Nunito"/>
                <a:ea typeface="Nunito"/>
                <a:cs typeface="Nunito"/>
                <a:sym typeface="Nunito"/>
              </a:rPr>
              <a:t>Data Security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6568083" y="4853345"/>
            <a:ext cx="4223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"/>
              <a:buFont typeface="PT Sans"/>
              <a:buNone/>
            </a:pPr>
            <a:r>
              <a:rPr lang="en-US" sz="1282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Protecting sensitive environmental data from potential breaches.</a:t>
            </a:r>
            <a:endParaRPr sz="128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6486644" y="5529322"/>
            <a:ext cx="4386300" cy="10200"/>
          </a:xfrm>
          <a:prstGeom prst="rect">
            <a:avLst/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3676055" y="5618202"/>
            <a:ext cx="3639000" cy="1198200"/>
          </a:xfrm>
          <a:prstGeom prst="roundRect">
            <a:avLst>
              <a:gd name="adj" fmla="val 24457"/>
            </a:avLst>
          </a:prstGeom>
          <a:solidFill>
            <a:srgbClr val="00002E"/>
          </a:solidFill>
          <a:ln w="15225" cap="flat" cmpd="sng">
            <a:solidFill>
              <a:srgbClr val="48A8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3854053" y="6054566"/>
            <a:ext cx="12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0049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7477958" y="5780961"/>
            <a:ext cx="20349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31"/>
              </a:lnSpc>
              <a:spcBef>
                <a:spcPts val="0"/>
              </a:spcBef>
              <a:spcAft>
                <a:spcPts val="0"/>
              </a:spcAft>
              <a:buClr>
                <a:srgbClr val="48A8E2"/>
              </a:buClr>
              <a:buSzPts val="1602"/>
              <a:buFont typeface="Nunito"/>
              <a:buNone/>
            </a:pPr>
            <a:r>
              <a:rPr lang="en-US" sz="1602" b="1" i="0" u="none" strike="noStrike" cap="none">
                <a:solidFill>
                  <a:srgbClr val="48A8E2"/>
                </a:solidFill>
                <a:latin typeface="Nunito"/>
                <a:ea typeface="Nunito"/>
                <a:cs typeface="Nunito"/>
                <a:sym typeface="Nunito"/>
              </a:rPr>
              <a:t>Scalability</a:t>
            </a:r>
            <a:endParaRPr sz="16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7477958" y="6132909"/>
            <a:ext cx="33135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"/>
              <a:buFont typeface="PT Sans"/>
              <a:buNone/>
            </a:pPr>
            <a:r>
              <a:rPr lang="en-US" sz="1282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Expanding networks while ensuring seamless connectivity and coverage.</a:t>
            </a:r>
            <a:endParaRPr sz="128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3676055" y="6999565"/>
            <a:ext cx="7278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8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2"/>
              <a:buFont typeface="PT Sans"/>
              <a:buNone/>
            </a:pPr>
            <a:r>
              <a:rPr lang="en-US" sz="1282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Implementing long-range wireless environmental monitoring presents several challenges. Managing power effectively, overcoming signal interference, ensuring data security, and maintaining network scalability are critical factors to address for successful deployment.</a:t>
            </a:r>
            <a:endParaRPr sz="128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B471980-02A4-608D-D401-BE336E4A3E1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123" name="Google Shape;123;p8"/>
          <p:cNvSpPr/>
          <p:nvPr/>
        </p:nvSpPr>
        <p:spPr>
          <a:xfrm>
            <a:off x="2348389" y="629007"/>
            <a:ext cx="99336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Case studies of successful long range wireless environmental monitoring projects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2348389" y="3156466"/>
            <a:ext cx="3089100" cy="1908900"/>
          </a:xfrm>
          <a:prstGeom prst="roundRect">
            <a:avLst>
              <a:gd name="adj" fmla="val 20951"/>
            </a:avLst>
          </a:prstGeom>
          <a:noFill/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1249" y="3179326"/>
            <a:ext cx="3043238" cy="1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2348247" y="5042654"/>
            <a:ext cx="2868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Agriculture Monitoring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2348389" y="5823585"/>
            <a:ext cx="30891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wireless sensor network in agriculture monitoring soil moisture, temperature, and humidity for optimized irrigation.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5770602" y="3156466"/>
            <a:ext cx="3089100" cy="1908900"/>
          </a:xfrm>
          <a:prstGeom prst="roundRect">
            <a:avLst>
              <a:gd name="adj" fmla="val 20951"/>
            </a:avLst>
          </a:prstGeom>
          <a:noFill/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3462" y="3179326"/>
            <a:ext cx="3043238" cy="1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/>
          <p:nvPr/>
        </p:nvSpPr>
        <p:spPr>
          <a:xfrm>
            <a:off x="5757223" y="5097375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Wildlife Conservation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5770602" y="5823585"/>
            <a:ext cx="30891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Successful use of wireless environmental monitoring to track endangered species and protect their habitats.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9192816" y="3156466"/>
            <a:ext cx="3089100" cy="1909200"/>
          </a:xfrm>
          <a:prstGeom prst="roundRect">
            <a:avLst>
              <a:gd name="adj" fmla="val 20949"/>
            </a:avLst>
          </a:prstGeom>
          <a:noFill/>
          <a:ln w="22850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5676" y="3179326"/>
            <a:ext cx="3043357" cy="18634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/>
          <p:nvPr/>
        </p:nvSpPr>
        <p:spPr>
          <a:xfrm>
            <a:off x="9192816" y="5186630"/>
            <a:ext cx="3089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Water Quality Management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9192816" y="6170890"/>
            <a:ext cx="30891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Monitoring and analyzing water quality parameters in lakes, rivers, and coastal areas for conservation purposes.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F83445-BB64-9349-562A-1C0BB1764ED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143" name="Google Shape;143;p9"/>
          <p:cNvSpPr/>
          <p:nvPr/>
        </p:nvSpPr>
        <p:spPr>
          <a:xfrm>
            <a:off x="2348389" y="789384"/>
            <a:ext cx="99336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Nunito"/>
              <a:buNone/>
            </a:pPr>
            <a:r>
              <a:rPr lang="en-US" sz="4374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Comparison of Long Range Wireless Networking with Other Environmental Monitoring Methods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2348389" y="3314868"/>
            <a:ext cx="4287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Long Range Wireless Networking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348389" y="3997285"/>
            <a:ext cx="469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Enables real-time data collection from remote or difficult-to-access locations.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2348389" y="4907994"/>
            <a:ext cx="469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Reduces the need for physical infrastructure, leading to cost savings and increased scalability.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2341113" y="6157807"/>
            <a:ext cx="469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Provides flexibility in adjusting the sensor network based on changing environmental conditions.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7593687" y="3314868"/>
            <a:ext cx="3361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Nunito"/>
              <a:buNone/>
            </a:pPr>
            <a:r>
              <a:rPr lang="en-US" sz="2187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Other Monitoring Methods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7593687" y="3997285"/>
            <a:ext cx="469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May require manual data collection, which can be time-consuming and labor-intensive.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7593687" y="4907994"/>
            <a:ext cx="469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Often limited by the range of wired or local wireless networks, hindering data collection from remote areas.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7593687" y="6174105"/>
            <a:ext cx="46956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T Sans"/>
              <a:buNone/>
            </a:pPr>
            <a:r>
              <a:rPr lang="en-US" sz="1750" b="0" i="0" u="none" strike="noStrike" cap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Less adaptable to evolving environmental conditions and may require frequent maintenance.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870</Words>
  <Application>Microsoft Office PowerPoint</Application>
  <PresentationFormat>Custom</PresentationFormat>
  <Paragraphs>150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Cabin</vt:lpstr>
      <vt:lpstr>Nunito</vt:lpstr>
      <vt:lpstr>Calibri</vt:lpstr>
      <vt:lpstr>Unbounded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Gaurang Jadoun</dc:creator>
  <cp:lastModifiedBy>Awnish Sahdeo</cp:lastModifiedBy>
  <cp:revision>5</cp:revision>
  <dcterms:modified xsi:type="dcterms:W3CDTF">2025-04-17T09:44:14Z</dcterms:modified>
</cp:coreProperties>
</file>